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4630400" cy="8229600"/>
  <p:notesSz cx="8229600" cy="14630400"/>
  <p:embeddedFontLst>
    <p:embeddedFont>
      <p:font typeface="Fraunces Medium"/>
      <p:regular r:id="rId30"/>
    </p:embeddedFont>
    <p:embeddedFont>
      <p:font typeface="Fraunces Medium"/>
      <p:regular r:id="rId31"/>
    </p:embeddedFont>
    <p:embeddedFont>
      <p:font typeface="Fraunces Medium"/>
      <p:regular r:id="rId32"/>
    </p:embeddedFont>
    <p:embeddedFont>
      <p:font typeface="Fraunces Medium"/>
      <p:regular r:id="rId33"/>
    </p:embeddedFont>
    <p:embeddedFont>
      <p:font typeface="Epilogue"/>
      <p:regular r:id="rId34"/>
    </p:embeddedFont>
    <p:embeddedFont>
      <p:font typeface="Epilogue"/>
      <p:regular r:id="rId35"/>
    </p:embeddedFont>
    <p:embeddedFont>
      <p:font typeface="Epilogue"/>
      <p:regular r:id="rId36"/>
    </p:embeddedFont>
    <p:embeddedFont>
      <p:font typeface="Epilogue"/>
      <p:regular r:id="rId3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30" Type="http://schemas.openxmlformats.org/officeDocument/2006/relationships/font" Target="fonts/font1.fntdata"/><Relationship Id="rId31" Type="http://schemas.openxmlformats.org/officeDocument/2006/relationships/font" Target="fonts/font2.fntdata"/><Relationship Id="rId32" Type="http://schemas.openxmlformats.org/officeDocument/2006/relationships/font" Target="fonts/font3.fntdata"/><Relationship Id="rId33" Type="http://schemas.openxmlformats.org/officeDocument/2006/relationships/font" Target="fonts/font4.fntdata"/><Relationship Id="rId34" Type="http://schemas.openxmlformats.org/officeDocument/2006/relationships/font" Target="fonts/font5.fntdata"/><Relationship Id="rId35" Type="http://schemas.openxmlformats.org/officeDocument/2006/relationships/font" Target="fonts/font6.fntdata"/><Relationship Id="rId36" Type="http://schemas.openxmlformats.org/officeDocument/2006/relationships/font" Target="fonts/font7.fntdata"/><Relationship Id="rId37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3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3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9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0-1.png"/><Relationship Id="rId3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1-1.png"/><Relationship Id="rId3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2-1.png"/><Relationship Id="rId3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3-1.png"/><Relationship Id="rId3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4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slideLayout" Target="../slideLayouts/slideLayout18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20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figma.com/blog/webassembly-cut-figmas-load-time-by-3x/" TargetMode="External"/><Relationship Id="rId2" Type="http://schemas.openxmlformats.org/officeDocument/2006/relationships/slideLayout" Target="../slideLayouts/slideLayout23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24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377684"/>
            <a:ext cx="94642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저는 그래픽 에디터를 두 번 만들어봤어요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426625"/>
            <a:ext cx="342661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Canvas와 DOM 이야기</a:t>
            </a:r>
            <a:endParaRPr lang="en-US" sz="26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2874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canvas를 선언한다면?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91151"/>
            <a:ext cx="13042821" cy="1791652"/>
          </a:xfrm>
          <a:prstGeom prst="roundRect">
            <a:avLst>
              <a:gd name="adj" fmla="val 5317"/>
            </a:avLst>
          </a:prstGeom>
          <a:solidFill>
            <a:srgbClr val="181E34"/>
          </a:solidFill>
          <a:ln/>
        </p:spPr>
      </p:sp>
      <p:sp>
        <p:nvSpPr>
          <p:cNvPr id="4" name="Shape 2"/>
          <p:cNvSpPr/>
          <p:nvPr/>
        </p:nvSpPr>
        <p:spPr>
          <a:xfrm>
            <a:off x="782479" y="3491151"/>
            <a:ext cx="13065443" cy="1791652"/>
          </a:xfrm>
          <a:prstGeom prst="roundRect">
            <a:avLst>
              <a:gd name="adj" fmla="val 1899"/>
            </a:avLst>
          </a:prstGeom>
          <a:solidFill>
            <a:srgbClr val="181E34"/>
          </a:solidFill>
          <a:ln/>
        </p:spPr>
      </p:sp>
      <p:sp>
        <p:nvSpPr>
          <p:cNvPr id="5" name="Text 3"/>
          <p:cNvSpPr/>
          <p:nvPr/>
        </p:nvSpPr>
        <p:spPr>
          <a:xfrm>
            <a:off x="1009293" y="3661172"/>
            <a:ext cx="126118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canvas = document.getElementById("canvas");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ctx = canvas.getContext("2d");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ctx.fillStyle = "green";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ctx.fillRect(10, 10, 150, 100);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53795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=&gt; canvas의 모든 작업은 JS로 수행됩니다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0" y="2716530"/>
            <a:ext cx="3657600" cy="27965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99429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메인스레드야 일해라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04323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[메인스레드 TODO]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366129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JavaScript 실행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41034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+추가) canvas도 조작하기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454568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DOM 조작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93790" y="498788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Style &amp; Layout 계산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93790" y="543008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렌더링 (Paint &amp; Composite)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93790" y="58722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등등 …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81651"/>
            <a:ext cx="71569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결국 과로사하게 된 메인스레드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30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브라우저의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메인 스레드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에서 JS 실행, DOM 조작, 스타일 계산, 렌더링까지 모두 처리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44864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canvas API는 결국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JS 연산 의존성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이 크기 때문에 메인 스레드에 큰 부담을 줍니다.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66699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33951" y="5030510"/>
            <a:ext cx="1270265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결국 렌더링 완료되기까지의 시간이 지연되고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33951" y="5739170"/>
            <a:ext cx="1270265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사용자가 버벅임을 인식하게 됩니다.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793790" y="4775359"/>
            <a:ext cx="30480" cy="1672471"/>
          </a:xfrm>
          <a:prstGeom prst="rect">
            <a:avLst/>
          </a:prstGeom>
          <a:solidFill>
            <a:srgbClr val="8C98CA"/>
          </a:solidFill>
          <a:ln/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22019"/>
            <a:ext cx="82381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canvas의 단점은 아직 더 남았어요.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8442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디버깅 어려움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: 픽셀 단위 결과만 존재, 구조 추적 불가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4266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메모리 누수 위험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: 객체 참조가 남으면 GC 대상이 아님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467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8777"/>
            <a:ext cx="80718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DOM 방식이 더 좋은 것 같은데요?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7377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DOM의 장점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243220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878860" y="247471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530906" y="2510076"/>
            <a:ext cx="28575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데이터 관리가 훨씬 쉬움 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530906" y="3000494"/>
            <a:ext cx="1230570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DOM 자체가 기본적으로 object 단위(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&lt;image /&gt;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&lt;svg/&gt;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&lt;p/&gt;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)로 되어있어서 객체 단위로 데이터 관리 용이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93790" y="38398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878860" y="388239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1530906" y="3917752"/>
            <a:ext cx="30466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브라우저 최적화 활용 가능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530906" y="4408170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canvas와 다르게 요소들의 계산을 기존의 렌더링 엔진에게 제 역할을 맡길 수 있음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2247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878860" y="52672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1530906" y="5302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디버깅 쉬움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530906" y="5792986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개발자 도구를 이용해 손쉽게 DOM 트리 확인 가능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66095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878860" y="665202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6"/>
          <p:cNvSpPr/>
          <p:nvPr/>
        </p:nvSpPr>
        <p:spPr>
          <a:xfrm>
            <a:off x="1530906" y="66873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테스트 코드 작성 용이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1530906" y="7177802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단위 테스트 및 이벤트 검증 가능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9804"/>
            <a:ext cx="61435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DOM 방식으로 전환 결정!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5221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"아, canvas의 단점을 경험하고 나니, 미O캔O스 같은 툴이 왜 DOM 기반인지 이해가 됐어요."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7026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→ DOM 기반으로 마이그레이션 시도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688318"/>
            <a:ext cx="3251359" cy="325135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57594"/>
            <a:ext cx="104292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DOM의 세계에서는 에디터는 행복했을까요?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0653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전혀 아니었습니다…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3245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CSS 관리 부담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: 상속, 우선순위, 스타일 충돌 등으로 관리 복잡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667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크로스 브라우징 이슈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: 브라우저별 CSS 처리 방식 상이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089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많은 요소 시 성능 저하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: DOM 노드 수가 많아지면 Layout/Reflow 비용 증가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1655088"/>
            <a:ext cx="4919424" cy="49194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0873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DOM vs Canvas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280190" y="2136338"/>
            <a:ext cx="7556421" cy="5005864"/>
          </a:xfrm>
          <a:prstGeom prst="roundRect">
            <a:avLst>
              <a:gd name="adj" fmla="val 190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6287810" y="2143958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6515457" y="2287667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항목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9032438" y="2287667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DOM 방식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1545610" y="2287667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Canvas 방식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6287810" y="2794278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6515457" y="293798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구조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9032438" y="2937986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선언형, 요소 단위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11545610" y="293798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명령형, 픽셀 단위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6287810" y="3444597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6515457" y="358830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디버깅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9032438" y="3588306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쉬움 (DevTools 활용)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11545610" y="358830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어려움 (구조 없음)</a:t>
            </a:r>
            <a:endParaRPr lang="en-US" sz="1750" dirty="0"/>
          </a:p>
        </p:txBody>
      </p:sp>
      <p:sp>
        <p:nvSpPr>
          <p:cNvPr id="18" name="Shape 14"/>
          <p:cNvSpPr/>
          <p:nvPr/>
        </p:nvSpPr>
        <p:spPr>
          <a:xfrm>
            <a:off x="6287810" y="4457819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6515457" y="460152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퍼포먼스</a:t>
            </a:r>
            <a:endParaRPr lang="en-US" sz="1750" dirty="0"/>
          </a:p>
        </p:txBody>
      </p:sp>
      <p:sp>
        <p:nvSpPr>
          <p:cNvPr id="20" name="Text 16"/>
          <p:cNvSpPr/>
          <p:nvPr/>
        </p:nvSpPr>
        <p:spPr>
          <a:xfrm>
            <a:off x="9032438" y="4601528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적은 요소에 유리</a:t>
            </a:r>
            <a:endParaRPr lang="en-US" sz="1750" dirty="0"/>
          </a:p>
        </p:txBody>
      </p:sp>
      <p:sp>
        <p:nvSpPr>
          <p:cNvPr id="21" name="Text 17"/>
          <p:cNvSpPr/>
          <p:nvPr/>
        </p:nvSpPr>
        <p:spPr>
          <a:xfrm>
            <a:off x="11545610" y="4601528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많은 객체 렌더링에 유리</a:t>
            </a:r>
            <a:endParaRPr lang="en-US" sz="1750" dirty="0"/>
          </a:p>
        </p:txBody>
      </p:sp>
      <p:sp>
        <p:nvSpPr>
          <p:cNvPr id="22" name="Shape 18"/>
          <p:cNvSpPr/>
          <p:nvPr/>
        </p:nvSpPr>
        <p:spPr>
          <a:xfrm>
            <a:off x="6287810" y="5471041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19"/>
          <p:cNvSpPr/>
          <p:nvPr/>
        </p:nvSpPr>
        <p:spPr>
          <a:xfrm>
            <a:off x="6515457" y="561474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메모리 관리</a:t>
            </a:r>
            <a:endParaRPr lang="en-US" sz="1750" dirty="0"/>
          </a:p>
        </p:txBody>
      </p:sp>
      <p:sp>
        <p:nvSpPr>
          <p:cNvPr id="24" name="Text 20"/>
          <p:cNvSpPr/>
          <p:nvPr/>
        </p:nvSpPr>
        <p:spPr>
          <a:xfrm>
            <a:off x="9032438" y="5614749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브라우저가 일부 자동 관리</a:t>
            </a:r>
            <a:endParaRPr lang="en-US" sz="1750" dirty="0"/>
          </a:p>
        </p:txBody>
      </p:sp>
      <p:sp>
        <p:nvSpPr>
          <p:cNvPr id="25" name="Text 21"/>
          <p:cNvSpPr/>
          <p:nvPr/>
        </p:nvSpPr>
        <p:spPr>
          <a:xfrm>
            <a:off x="11545610" y="561474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세심한 관리 필요</a:t>
            </a:r>
            <a:endParaRPr lang="en-US" sz="1750" dirty="0"/>
          </a:p>
        </p:txBody>
      </p:sp>
      <p:sp>
        <p:nvSpPr>
          <p:cNvPr id="26" name="Shape 22"/>
          <p:cNvSpPr/>
          <p:nvPr/>
        </p:nvSpPr>
        <p:spPr>
          <a:xfrm>
            <a:off x="6287810" y="6484263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3"/>
          <p:cNvSpPr/>
          <p:nvPr/>
        </p:nvSpPr>
        <p:spPr>
          <a:xfrm>
            <a:off x="6515457" y="662797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접근성</a:t>
            </a:r>
            <a:endParaRPr lang="en-US" sz="1750" dirty="0"/>
          </a:p>
        </p:txBody>
      </p:sp>
      <p:sp>
        <p:nvSpPr>
          <p:cNvPr id="28" name="Text 24"/>
          <p:cNvSpPr/>
          <p:nvPr/>
        </p:nvSpPr>
        <p:spPr>
          <a:xfrm>
            <a:off x="9032438" y="6627971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대응 가능</a:t>
            </a:r>
            <a:endParaRPr lang="en-US" sz="1750" dirty="0"/>
          </a:p>
        </p:txBody>
      </p:sp>
      <p:sp>
        <p:nvSpPr>
          <p:cNvPr id="29" name="Text 25"/>
          <p:cNvSpPr/>
          <p:nvPr/>
        </p:nvSpPr>
        <p:spPr>
          <a:xfrm>
            <a:off x="11545610" y="662797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불가능</a:t>
            </a:r>
            <a:endParaRPr lang="en-US" sz="17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01014"/>
            <a:ext cx="78622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그럼 canvas는 정말 답이 없을까?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4995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아니요. canvas에도 해결책이 있습니다.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680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71073"/>
            <a:ext cx="35304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Figma도 canvas 기반이에요.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46556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Figma는 어떻게 그렇게 빠를까요?</a:t>
            </a:r>
            <a:endParaRPr lang="en-US" sz="1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9718" y="471130"/>
            <a:ext cx="13430964" cy="83942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9718" y="8990648"/>
            <a:ext cx="13430964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90417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자기소개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372629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웹 그래픽 에디터 개발 3년차인 장신원입니다.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34435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덕분에 웹 기반으로 다양한 기술들을 딥다이브 할 수 있었습니다.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96240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사이프 1기부터 4기까지 함께해왔습니다.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75065"/>
            <a:ext cx="86144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canvas의 고질적인 문제에 대한 해답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374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canvas가 처음 도입된 2004년에 비해 개선할 방법들이 정말 많이 나옴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2555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735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"메인 스레드의 할 일을 다른 스레드로 넘기면 어떨까?" 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491633"/>
            <a:ext cx="1304282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=&gt; 백그라운드 스레드를 이용하는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web worker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등장 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32546"/>
            <a:ext cx="1304282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=&gt; web worker를 활용한 canvas인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offscreencanvas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등장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7346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39151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핵심은 메인 스레드 최적화</a:t>
            </a:r>
            <a:endParaRPr lang="en-US" sz="17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9000" y="447080"/>
            <a:ext cx="2642116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2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9000" y="988576"/>
            <a:ext cx="13492401" cy="843272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431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더 많은 해결책들의 등장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2055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실제로 figma는 더 빠른 에디터 환경을 위해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WASM (Web Assembly)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을 적극 도입하려고 해요.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8235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u="sng" dirty="0">
                <a:solidFill>
                  <a:srgbClr val="8C98CA"/>
                </a:solidFill>
                <a:latin typeface="Epilogue" pitchFamily="34" charset="0"/>
                <a:ea typeface="Epilogue" pitchFamily="34" charset="-122"/>
                <a:cs typeface="Epilogue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https://www.figma.com/blog/webassembly-cut-figmas-load-time-by-3x/</a:t>
            </a:r>
            <a:endParaRPr lang="en-US" sz="17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2569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결론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3547824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"은탄환은 없다"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25648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기술에는 모두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장단점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이 있다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69868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단점을 보완할 수 있는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솔루션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이 있는가?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14088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프로젝트의 성격에 따라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가장 적합한 도구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를 선택하는 것이 중요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24445"/>
            <a:ext cx="79696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웹 그래픽 에디터 사용해보셨나요?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0590" y="3273385"/>
            <a:ext cx="914400" cy="9144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00113" y="44145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캔바</a:t>
            </a:r>
            <a:endParaRPr lang="en-US" sz="22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078" y="3273385"/>
            <a:ext cx="914400" cy="9144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231719" y="44145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미리캔버스</a:t>
            </a:r>
            <a:endParaRPr lang="en-US" sz="2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3684" y="3273385"/>
            <a:ext cx="914400" cy="9144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63326" y="44145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피그마</a:t>
            </a:r>
            <a:endParaRPr lang="en-US" sz="22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5291" y="3273385"/>
            <a:ext cx="914400" cy="91440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894933" y="44145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툴디 (는 울어요)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793790" y="50240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793790" y="56421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자, 이제 여러분이 이런 에디터를 직접 만드셔야합니다 (호응 필요)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469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canvas API를 써볼까?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133951" y="2851071"/>
            <a:ext cx="53874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"그냥... 그게 제일 편하지 않나요?"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2595920"/>
            <a:ext cx="30480" cy="873204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3724275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→ 좋아, 일단 canvas로 가보자.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342328"/>
            <a:ext cx="2340173" cy="234017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2286000"/>
            <a:ext cx="4876800" cy="3657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371249"/>
            <a:ext cx="59651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그런데 이슈가 생겼어요…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342018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878860" y="346269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1530906" y="3498056"/>
            <a:ext cx="52038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요소가 많아질수록 인터랙션이 버벅이기 시작</a:t>
            </a:r>
            <a:endParaRPr lang="en-US" sz="2200" dirty="0"/>
          </a:p>
        </p:txBody>
      </p:sp>
      <p:sp>
        <p:nvSpPr>
          <p:cNvPr id="8" name="Shape 4"/>
          <p:cNvSpPr/>
          <p:nvPr/>
        </p:nvSpPr>
        <p:spPr>
          <a:xfrm>
            <a:off x="793790" y="438411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878860" y="442662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6"/>
          <p:cNvSpPr/>
          <p:nvPr/>
        </p:nvSpPr>
        <p:spPr>
          <a:xfrm>
            <a:off x="1530906" y="4461986"/>
            <a:ext cx="54673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메모리가 새고 있는데, 어디서 새는지 알 수 없음</a:t>
            </a:r>
            <a:endParaRPr lang="en-US" sz="2200" dirty="0"/>
          </a:p>
        </p:txBody>
      </p:sp>
      <p:sp>
        <p:nvSpPr>
          <p:cNvPr id="11" name="Shape 7"/>
          <p:cNvSpPr/>
          <p:nvPr/>
        </p:nvSpPr>
        <p:spPr>
          <a:xfrm>
            <a:off x="793790" y="534804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878860" y="539055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9"/>
          <p:cNvSpPr/>
          <p:nvPr/>
        </p:nvSpPr>
        <p:spPr>
          <a:xfrm>
            <a:off x="1530906" y="5425916"/>
            <a:ext cx="50057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디버깅이 너무 어려워서 유지보수 지옥 개막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7312"/>
            <a:ext cx="10258544" cy="716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🤔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그래픽 표현엔 canvas가 최고 아닌가요?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638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맞습니다. canvas는 다음과 같은 장점을 가지고 있죠.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981926"/>
            <a:ext cx="13042821" cy="1322189"/>
          </a:xfrm>
          <a:prstGeom prst="roundRect">
            <a:avLst>
              <a:gd name="adj" fmla="val 720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28224" y="4216360"/>
            <a:ext cx="63603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픽셀 단위로 직접 그리기 때문에 DOM 오버헤드가 없음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4706779"/>
            <a:ext cx="12573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수천 개의 도형/이미지를 빠르게 처리 가능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592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장점과는 다르게 왜 성능 문제가 생길까요?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661" y="564594"/>
            <a:ext cx="3684508" cy="417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심층 분석: 브라우저 렌더링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718661" y="1248608"/>
            <a:ext cx="13193078" cy="213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심층 분석을 위해 브라우저 렌더링부터 알아봅시다. (개발 전부터 좀 할 걸...)</a:t>
            </a:r>
            <a:endParaRPr lang="en-US" sz="1050" dirty="0"/>
          </a:p>
        </p:txBody>
      </p:sp>
      <p:sp>
        <p:nvSpPr>
          <p:cNvPr id="4" name="Shape 2"/>
          <p:cNvSpPr/>
          <p:nvPr/>
        </p:nvSpPr>
        <p:spPr>
          <a:xfrm>
            <a:off x="7307580" y="1612225"/>
            <a:ext cx="15240" cy="6056352"/>
          </a:xfrm>
          <a:prstGeom prst="roundRect">
            <a:avLst>
              <a:gd name="adj" fmla="val 367839"/>
            </a:avLst>
          </a:prstGeom>
          <a:solidFill>
            <a:srgbClr val="414A70"/>
          </a:solidFill>
          <a:ln/>
        </p:spPr>
      </p:sp>
      <p:sp>
        <p:nvSpPr>
          <p:cNvPr id="5" name="Shape 3"/>
          <p:cNvSpPr/>
          <p:nvPr/>
        </p:nvSpPr>
        <p:spPr>
          <a:xfrm>
            <a:off x="6779895" y="1754743"/>
            <a:ext cx="400407" cy="15240"/>
          </a:xfrm>
          <a:prstGeom prst="roundRect">
            <a:avLst>
              <a:gd name="adj" fmla="val 367839"/>
            </a:avLst>
          </a:prstGeom>
          <a:solidFill>
            <a:srgbClr val="414A70"/>
          </a:solidFill>
          <a:ln/>
        </p:spPr>
      </p:sp>
      <p:sp>
        <p:nvSpPr>
          <p:cNvPr id="6" name="Shape 4"/>
          <p:cNvSpPr/>
          <p:nvPr/>
        </p:nvSpPr>
        <p:spPr>
          <a:xfrm>
            <a:off x="7165062" y="1612225"/>
            <a:ext cx="300276" cy="300276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215128" y="1637288"/>
            <a:ext cx="200144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4979551" y="1658064"/>
            <a:ext cx="1668304" cy="208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HTML 다운로드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7450098" y="2555558"/>
            <a:ext cx="400407" cy="15240"/>
          </a:xfrm>
          <a:prstGeom prst="roundRect">
            <a:avLst>
              <a:gd name="adj" fmla="val 367839"/>
            </a:avLst>
          </a:prstGeom>
          <a:solidFill>
            <a:srgbClr val="414A70"/>
          </a:solidFill>
          <a:ln/>
        </p:spPr>
      </p:sp>
      <p:sp>
        <p:nvSpPr>
          <p:cNvPr id="10" name="Shape 8"/>
          <p:cNvSpPr/>
          <p:nvPr/>
        </p:nvSpPr>
        <p:spPr>
          <a:xfrm>
            <a:off x="7165062" y="2413040"/>
            <a:ext cx="300276" cy="300276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215128" y="2438102"/>
            <a:ext cx="200144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982545" y="2458879"/>
            <a:ext cx="1854279" cy="208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HTML 파싱 → DOM 생성</a:t>
            </a:r>
            <a:endParaRPr lang="en-US" sz="1300" dirty="0"/>
          </a:p>
        </p:txBody>
      </p:sp>
      <p:sp>
        <p:nvSpPr>
          <p:cNvPr id="13" name="Shape 11"/>
          <p:cNvSpPr/>
          <p:nvPr/>
        </p:nvSpPr>
        <p:spPr>
          <a:xfrm>
            <a:off x="6779895" y="3245763"/>
            <a:ext cx="400407" cy="15240"/>
          </a:xfrm>
          <a:prstGeom prst="roundRect">
            <a:avLst>
              <a:gd name="adj" fmla="val 367839"/>
            </a:avLst>
          </a:prstGeom>
          <a:solidFill>
            <a:srgbClr val="414A70"/>
          </a:solidFill>
          <a:ln/>
        </p:spPr>
      </p:sp>
      <p:sp>
        <p:nvSpPr>
          <p:cNvPr id="14" name="Shape 12"/>
          <p:cNvSpPr/>
          <p:nvPr/>
        </p:nvSpPr>
        <p:spPr>
          <a:xfrm>
            <a:off x="7165062" y="3103245"/>
            <a:ext cx="300276" cy="300276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7215128" y="3128308"/>
            <a:ext cx="200144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4803100" y="3149084"/>
            <a:ext cx="1844754" cy="208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CSS 파싱 → CSSOM 생성</a:t>
            </a:r>
            <a:endParaRPr lang="en-US" sz="1300" dirty="0"/>
          </a:p>
        </p:txBody>
      </p:sp>
      <p:sp>
        <p:nvSpPr>
          <p:cNvPr id="17" name="Shape 15"/>
          <p:cNvSpPr/>
          <p:nvPr/>
        </p:nvSpPr>
        <p:spPr>
          <a:xfrm>
            <a:off x="7450098" y="3936087"/>
            <a:ext cx="400407" cy="15240"/>
          </a:xfrm>
          <a:prstGeom prst="roundRect">
            <a:avLst>
              <a:gd name="adj" fmla="val 367839"/>
            </a:avLst>
          </a:prstGeom>
          <a:solidFill>
            <a:srgbClr val="414A70"/>
          </a:solidFill>
          <a:ln/>
        </p:spPr>
      </p:sp>
      <p:sp>
        <p:nvSpPr>
          <p:cNvPr id="18" name="Shape 16"/>
          <p:cNvSpPr/>
          <p:nvPr/>
        </p:nvSpPr>
        <p:spPr>
          <a:xfrm>
            <a:off x="7165062" y="3793569"/>
            <a:ext cx="300276" cy="300276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7215128" y="3818632"/>
            <a:ext cx="200144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7982545" y="3839408"/>
            <a:ext cx="1668304" cy="208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JS 실행 → DOM 조작</a:t>
            </a:r>
            <a:endParaRPr lang="en-US" sz="1300" dirty="0"/>
          </a:p>
        </p:txBody>
      </p:sp>
      <p:sp>
        <p:nvSpPr>
          <p:cNvPr id="21" name="Shape 19"/>
          <p:cNvSpPr/>
          <p:nvPr/>
        </p:nvSpPr>
        <p:spPr>
          <a:xfrm>
            <a:off x="6779895" y="4626412"/>
            <a:ext cx="400407" cy="15240"/>
          </a:xfrm>
          <a:prstGeom prst="roundRect">
            <a:avLst>
              <a:gd name="adj" fmla="val 367839"/>
            </a:avLst>
          </a:prstGeom>
          <a:solidFill>
            <a:srgbClr val="414A70"/>
          </a:solidFill>
          <a:ln/>
        </p:spPr>
      </p:sp>
      <p:sp>
        <p:nvSpPr>
          <p:cNvPr id="22" name="Shape 20"/>
          <p:cNvSpPr/>
          <p:nvPr/>
        </p:nvSpPr>
        <p:spPr>
          <a:xfrm>
            <a:off x="7165062" y="4483894"/>
            <a:ext cx="300276" cy="300276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7215128" y="4508956"/>
            <a:ext cx="200144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5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3897273" y="4529733"/>
            <a:ext cx="2750582" cy="208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DOM + CSSOM → Render Tree 생성</a:t>
            </a:r>
            <a:endParaRPr lang="en-US" sz="1300" dirty="0"/>
          </a:p>
        </p:txBody>
      </p:sp>
      <p:sp>
        <p:nvSpPr>
          <p:cNvPr id="25" name="Shape 23"/>
          <p:cNvSpPr/>
          <p:nvPr/>
        </p:nvSpPr>
        <p:spPr>
          <a:xfrm>
            <a:off x="7450098" y="5316736"/>
            <a:ext cx="400407" cy="15240"/>
          </a:xfrm>
          <a:prstGeom prst="roundRect">
            <a:avLst>
              <a:gd name="adj" fmla="val 367839"/>
            </a:avLst>
          </a:prstGeom>
          <a:solidFill>
            <a:srgbClr val="414A70"/>
          </a:solidFill>
          <a:ln/>
        </p:spPr>
      </p:sp>
      <p:sp>
        <p:nvSpPr>
          <p:cNvPr id="26" name="Shape 24"/>
          <p:cNvSpPr/>
          <p:nvPr/>
        </p:nvSpPr>
        <p:spPr>
          <a:xfrm>
            <a:off x="7165062" y="5174218"/>
            <a:ext cx="300276" cy="300276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7215128" y="5199281"/>
            <a:ext cx="200144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6</a:t>
            </a:r>
            <a:endParaRPr lang="en-US" sz="1550" dirty="0"/>
          </a:p>
        </p:txBody>
      </p:sp>
      <p:sp>
        <p:nvSpPr>
          <p:cNvPr id="28" name="Text 26"/>
          <p:cNvSpPr/>
          <p:nvPr/>
        </p:nvSpPr>
        <p:spPr>
          <a:xfrm>
            <a:off x="7982545" y="5220057"/>
            <a:ext cx="1668304" cy="208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Layout 계산</a:t>
            </a:r>
            <a:endParaRPr lang="en-US" sz="1300" dirty="0"/>
          </a:p>
        </p:txBody>
      </p:sp>
      <p:sp>
        <p:nvSpPr>
          <p:cNvPr id="29" name="Shape 27"/>
          <p:cNvSpPr/>
          <p:nvPr/>
        </p:nvSpPr>
        <p:spPr>
          <a:xfrm>
            <a:off x="6779895" y="6007060"/>
            <a:ext cx="400407" cy="15240"/>
          </a:xfrm>
          <a:prstGeom prst="roundRect">
            <a:avLst>
              <a:gd name="adj" fmla="val 367839"/>
            </a:avLst>
          </a:prstGeom>
          <a:solidFill>
            <a:srgbClr val="414A70"/>
          </a:solidFill>
          <a:ln/>
        </p:spPr>
      </p:sp>
      <p:sp>
        <p:nvSpPr>
          <p:cNvPr id="30" name="Shape 28"/>
          <p:cNvSpPr/>
          <p:nvPr/>
        </p:nvSpPr>
        <p:spPr>
          <a:xfrm>
            <a:off x="7165062" y="5864543"/>
            <a:ext cx="300276" cy="300276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7215128" y="5889605"/>
            <a:ext cx="200144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7</a:t>
            </a:r>
            <a:endParaRPr lang="en-US" sz="1550" dirty="0"/>
          </a:p>
        </p:txBody>
      </p:sp>
      <p:sp>
        <p:nvSpPr>
          <p:cNvPr id="32" name="Text 30"/>
          <p:cNvSpPr/>
          <p:nvPr/>
        </p:nvSpPr>
        <p:spPr>
          <a:xfrm>
            <a:off x="4979551" y="5910382"/>
            <a:ext cx="1668304" cy="208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Paint (픽셀로 그리기)</a:t>
            </a:r>
            <a:endParaRPr lang="en-US" sz="1300" dirty="0"/>
          </a:p>
        </p:txBody>
      </p:sp>
      <p:sp>
        <p:nvSpPr>
          <p:cNvPr id="33" name="Shape 31"/>
          <p:cNvSpPr/>
          <p:nvPr/>
        </p:nvSpPr>
        <p:spPr>
          <a:xfrm>
            <a:off x="7450098" y="6697385"/>
            <a:ext cx="400407" cy="15240"/>
          </a:xfrm>
          <a:prstGeom prst="roundRect">
            <a:avLst>
              <a:gd name="adj" fmla="val 367839"/>
            </a:avLst>
          </a:prstGeom>
          <a:solidFill>
            <a:srgbClr val="414A70"/>
          </a:solidFill>
          <a:ln/>
        </p:spPr>
      </p:sp>
      <p:sp>
        <p:nvSpPr>
          <p:cNvPr id="34" name="Shape 32"/>
          <p:cNvSpPr/>
          <p:nvPr/>
        </p:nvSpPr>
        <p:spPr>
          <a:xfrm>
            <a:off x="7165062" y="6554867"/>
            <a:ext cx="300276" cy="300276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35" name="Text 33"/>
          <p:cNvSpPr/>
          <p:nvPr/>
        </p:nvSpPr>
        <p:spPr>
          <a:xfrm>
            <a:off x="7215128" y="6579930"/>
            <a:ext cx="200144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8</a:t>
            </a:r>
            <a:endParaRPr lang="en-US" sz="1550" dirty="0"/>
          </a:p>
        </p:txBody>
      </p:sp>
      <p:sp>
        <p:nvSpPr>
          <p:cNvPr id="36" name="Text 34"/>
          <p:cNvSpPr/>
          <p:nvPr/>
        </p:nvSpPr>
        <p:spPr>
          <a:xfrm>
            <a:off x="7982545" y="6600706"/>
            <a:ext cx="1814155" cy="208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Composite (레이어 합성)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71280"/>
            <a:ext cx="61137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브라우저의 주요 구성 요소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9865" y="2975372"/>
            <a:ext cx="2005846" cy="200584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23636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Rendering Engine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80334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DOM 트리 렌더링, Layout 계산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928" y="2975372"/>
            <a:ext cx="3978116" cy="198905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32928" y="521958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JavaScript Engine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5332928" y="5786557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JS 파싱 &amp; 실행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067" y="2975372"/>
            <a:ext cx="3978116" cy="219372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872067" y="542424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Graphics Library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9872067" y="599122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그래픽 엔진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406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브라우저 메인스레드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030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브라우저 세계에는 일을 아주 많이하는 메인 스레드라는 착한 아이가 살고 있어요.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3211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391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[메인스레드 TODO]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5723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JavaScript 실행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9994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DOM 조작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4416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Style &amp; Layout 계산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8838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렌더링 (Paint &amp; Composite)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3260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등등…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2025-05-27T17:53:16Z</dcterms:created>
  <dcterms:modified xsi:type="dcterms:W3CDTF">2025-05-27T17:53:16Z</dcterms:modified>
</cp:coreProperties>
</file>